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6"/>
  </p:notesMasterIdLst>
  <p:sldIdLst>
    <p:sldId id="257" r:id="rId5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5" userDrawn="1">
          <p15:clr>
            <a:srgbClr val="A4A3A4"/>
          </p15:clr>
        </p15:guide>
        <p15:guide id="2" pos="104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E8D7"/>
    <a:srgbClr val="57C5AB"/>
    <a:srgbClr val="0E979E"/>
    <a:srgbClr val="240DCD"/>
    <a:srgbClr val="000000"/>
    <a:srgbClr val="610B55"/>
    <a:srgbClr val="0099FF"/>
    <a:srgbClr val="E725CB"/>
    <a:srgbClr val="FAB0EF"/>
    <a:srgbClr val="E45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132907-B8D9-4038-9A04-9619F36CCBDE}" v="3" dt="2024-02-01T11:50:47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5986" autoAdjust="0"/>
  </p:normalViewPr>
  <p:slideViewPr>
    <p:cSldViewPr snapToGrid="0">
      <p:cViewPr varScale="1">
        <p:scale>
          <a:sx n="34" d="100"/>
          <a:sy n="34" d="100"/>
        </p:scale>
        <p:origin x="924" y="204"/>
      </p:cViewPr>
      <p:guideLst>
        <p:guide orient="horz" pos="6735"/>
        <p:guide pos="104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4008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2206F-7194-4E11-805A-5295AF5385CE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DB113-0FB7-4D54-B6D0-41FA06BF0F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56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00056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00112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00170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00226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00282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00337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00393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400449" algn="l" defTabSz="1600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27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1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6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9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05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8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58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84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88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04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98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1CABE-BD8A-4ED8-BE60-32148880DEC7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8FD9-7F7D-42BE-B639-3A1D2BE5E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1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DA18B8-AA46-49BB-B30B-BD94987A2BEF}"/>
              </a:ext>
            </a:extLst>
          </p:cNvPr>
          <p:cNvSpPr/>
          <p:nvPr/>
        </p:nvSpPr>
        <p:spPr>
          <a:xfrm>
            <a:off x="0" y="0"/>
            <a:ext cx="30275213" cy="213836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00A7F-3428-F243-220F-2E6F4374EE21}"/>
              </a:ext>
            </a:extLst>
          </p:cNvPr>
          <p:cNvSpPr/>
          <p:nvPr/>
        </p:nvSpPr>
        <p:spPr>
          <a:xfrm>
            <a:off x="1464468" y="845632"/>
            <a:ext cx="27346275" cy="2363038"/>
          </a:xfrm>
          <a:prstGeom prst="rect">
            <a:avLst/>
          </a:prstGeom>
          <a:gradFill>
            <a:gsLst>
              <a:gs pos="0">
                <a:srgbClr val="000000"/>
              </a:gs>
              <a:gs pos="68000">
                <a:srgbClr val="00B050"/>
              </a:gs>
              <a:gs pos="55000">
                <a:srgbClr val="92D050"/>
              </a:gs>
              <a:gs pos="41000">
                <a:srgbClr val="0099FF"/>
              </a:gs>
              <a:gs pos="25000">
                <a:srgbClr val="240DCD"/>
              </a:gs>
              <a:gs pos="11000">
                <a:schemeClr val="bg1"/>
              </a:gs>
              <a:gs pos="83000">
                <a:srgbClr val="610B55"/>
              </a:gs>
              <a:gs pos="100000">
                <a:schemeClr val="accent4"/>
              </a:gs>
            </a:gsLst>
            <a:lin ang="540000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600" dirty="0">
              <a:solidFill>
                <a:schemeClr val="tx1"/>
              </a:solidFill>
              <a:latin typeface="Cracked Johnnie" panose="00000400000000000000" pitchFamily="2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4E5F76E-F007-B36A-2B96-24D0BBDC959F}"/>
              </a:ext>
            </a:extLst>
          </p:cNvPr>
          <p:cNvSpPr/>
          <p:nvPr/>
        </p:nvSpPr>
        <p:spPr>
          <a:xfrm rot="1946827" flipH="1">
            <a:off x="19569347" y="10251147"/>
            <a:ext cx="10254744" cy="7822373"/>
          </a:xfrm>
          <a:prstGeom prst="parallelogram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5C1DF-4E02-3404-AB87-F434996B7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7"/>
          <a:stretch/>
        </p:blipFill>
        <p:spPr>
          <a:xfrm>
            <a:off x="26622365" y="985049"/>
            <a:ext cx="1689496" cy="20553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F30594-DE7D-5CC5-5DC2-C78CEC149194}"/>
              </a:ext>
            </a:extLst>
          </p:cNvPr>
          <p:cNvSpPr/>
          <p:nvPr/>
        </p:nvSpPr>
        <p:spPr>
          <a:xfrm>
            <a:off x="1574392" y="3714749"/>
            <a:ext cx="10772775" cy="380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B412F-03C0-2B3B-2BCE-EC6E45B656C3}"/>
              </a:ext>
            </a:extLst>
          </p:cNvPr>
          <p:cNvSpPr txBox="1"/>
          <p:nvPr/>
        </p:nvSpPr>
        <p:spPr>
          <a:xfrm>
            <a:off x="2420124" y="4013775"/>
            <a:ext cx="10058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The Issues:</a:t>
            </a:r>
          </a:p>
          <a:p>
            <a:r>
              <a:rPr lang="en-GB" sz="3200" dirty="0"/>
              <a:t>Vulnerability of people Online</a:t>
            </a:r>
          </a:p>
          <a:p>
            <a:r>
              <a:rPr lang="en-GB" sz="3200" dirty="0"/>
              <a:t>Not aware of dangers</a:t>
            </a:r>
          </a:p>
          <a:p>
            <a:r>
              <a:rPr lang="en-GB" sz="3200" dirty="0"/>
              <a:t>Weak Passwords</a:t>
            </a:r>
          </a:p>
          <a:p>
            <a:r>
              <a:rPr lang="en-GB" sz="3200" dirty="0"/>
              <a:t>Doubts of internet security/integrity</a:t>
            </a:r>
          </a:p>
          <a:p>
            <a:r>
              <a:rPr lang="en-GB" sz="3200" dirty="0"/>
              <a:t>Forgetfulness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4D993A-0B85-3C56-76AC-5CFA4230C5E1}"/>
              </a:ext>
            </a:extLst>
          </p:cNvPr>
          <p:cNvSpPr/>
          <p:nvPr/>
        </p:nvSpPr>
        <p:spPr>
          <a:xfrm>
            <a:off x="13324256" y="4433467"/>
            <a:ext cx="3866376" cy="236303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5000"/>
                </a:schemeClr>
              </a:gs>
              <a:gs pos="31000">
                <a:schemeClr val="accent1">
                  <a:lumMod val="45000"/>
                  <a:lumOff val="55000"/>
                </a:schemeClr>
              </a:gs>
              <a:gs pos="39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isometricOffAxis2Lef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F3EF6-6DB9-6041-B1BB-7F8CBFCEB970}"/>
              </a:ext>
            </a:extLst>
          </p:cNvPr>
          <p:cNvSpPr/>
          <p:nvPr/>
        </p:nvSpPr>
        <p:spPr>
          <a:xfrm>
            <a:off x="18037968" y="3714750"/>
            <a:ext cx="10772775" cy="3800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123DC-5D44-EE57-2A4E-9CFDCF39C539}"/>
              </a:ext>
            </a:extLst>
          </p:cNvPr>
          <p:cNvSpPr txBox="1"/>
          <p:nvPr/>
        </p:nvSpPr>
        <p:spPr>
          <a:xfrm>
            <a:off x="19030949" y="4013775"/>
            <a:ext cx="92809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The Fix:</a:t>
            </a:r>
          </a:p>
          <a:p>
            <a:r>
              <a:rPr lang="en-GB" sz="3200" dirty="0"/>
              <a:t>Assist User online safety via Navigation</a:t>
            </a:r>
          </a:p>
          <a:p>
            <a:r>
              <a:rPr lang="en-GB" sz="3200" dirty="0"/>
              <a:t>Web Page -&gt; “Take their Hand” approach</a:t>
            </a:r>
          </a:p>
          <a:p>
            <a:r>
              <a:rPr lang="en-GB" sz="3200" dirty="0"/>
              <a:t>Password System -&gt; Ensures Secure password of user</a:t>
            </a:r>
          </a:p>
          <a:p>
            <a:r>
              <a:rPr lang="en-GB" sz="3200" dirty="0"/>
              <a:t>MIC/MIR -&gt; Helps Remember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1EA4F9-F429-D735-A363-068AB64257EC}"/>
              </a:ext>
            </a:extLst>
          </p:cNvPr>
          <p:cNvSpPr/>
          <p:nvPr/>
        </p:nvSpPr>
        <p:spPr>
          <a:xfrm>
            <a:off x="11762918" y="8110791"/>
            <a:ext cx="7526746" cy="7538382"/>
          </a:xfrm>
          <a:prstGeom prst="roundRect">
            <a:avLst/>
          </a:prstGeom>
          <a:gradFill>
            <a:gsLst>
              <a:gs pos="30000">
                <a:srgbClr val="F29368"/>
              </a:gs>
              <a:gs pos="80000">
                <a:srgbClr val="F29368"/>
              </a:gs>
              <a:gs pos="51000">
                <a:srgbClr val="F7AB8B"/>
              </a:gs>
              <a:gs pos="100000">
                <a:srgbClr val="E45116"/>
              </a:gs>
              <a:gs pos="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B3E30C-FC58-9EEC-5AD5-429C02D338B6}"/>
              </a:ext>
            </a:extLst>
          </p:cNvPr>
          <p:cNvSpPr/>
          <p:nvPr/>
        </p:nvSpPr>
        <p:spPr>
          <a:xfrm>
            <a:off x="1909166" y="8112284"/>
            <a:ext cx="7526746" cy="12644861"/>
          </a:xfrm>
          <a:prstGeom prst="roundRect">
            <a:avLst/>
          </a:prstGeom>
          <a:gradFill>
            <a:gsLst>
              <a:gs pos="0">
                <a:srgbClr val="34E8D7"/>
              </a:gs>
              <a:gs pos="50000">
                <a:srgbClr val="57C5AB"/>
              </a:gs>
              <a:gs pos="100000">
                <a:srgbClr val="0E979E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D1610-9962-B6F2-D8D3-E45C047774A6}"/>
              </a:ext>
            </a:extLst>
          </p:cNvPr>
          <p:cNvSpPr txBox="1"/>
          <p:nvPr/>
        </p:nvSpPr>
        <p:spPr>
          <a:xfrm>
            <a:off x="13932295" y="8331272"/>
            <a:ext cx="3187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Web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E2CF59-E9E2-4A28-3F6B-39842B2194D8}"/>
              </a:ext>
            </a:extLst>
          </p:cNvPr>
          <p:cNvSpPr txBox="1"/>
          <p:nvPr/>
        </p:nvSpPr>
        <p:spPr>
          <a:xfrm>
            <a:off x="3157024" y="8258729"/>
            <a:ext cx="5505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Password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B075F-D7BA-A8CA-0AA7-6F92F6FB5A95}"/>
              </a:ext>
            </a:extLst>
          </p:cNvPr>
          <p:cNvSpPr txBox="1"/>
          <p:nvPr/>
        </p:nvSpPr>
        <p:spPr>
          <a:xfrm rot="1542975">
            <a:off x="22140898" y="10815723"/>
            <a:ext cx="6419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Memorable Information Creator and Retriever (MIC/MIR)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3EEAB6-78BE-1B82-D476-900A67A589A7}"/>
              </a:ext>
            </a:extLst>
          </p:cNvPr>
          <p:cNvSpPr/>
          <p:nvPr/>
        </p:nvSpPr>
        <p:spPr>
          <a:xfrm>
            <a:off x="2441873" y="11195458"/>
            <a:ext cx="6552426" cy="1894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7C8A52-BE84-7BA8-C377-899D75A303E9}"/>
              </a:ext>
            </a:extLst>
          </p:cNvPr>
          <p:cNvSpPr txBox="1"/>
          <p:nvPr/>
        </p:nvSpPr>
        <p:spPr>
          <a:xfrm>
            <a:off x="2962017" y="11269562"/>
            <a:ext cx="5543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C000"/>
                </a:solidFill>
              </a:rPr>
              <a:t>Basic:</a:t>
            </a:r>
          </a:p>
          <a:p>
            <a:r>
              <a:rPr lang="en-GB" sz="3200" dirty="0"/>
              <a:t>Manipulates User string to implement Snake_Case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0C177B-3D5B-1314-BB71-6126F30353A9}"/>
              </a:ext>
            </a:extLst>
          </p:cNvPr>
          <p:cNvSpPr/>
          <p:nvPr/>
        </p:nvSpPr>
        <p:spPr>
          <a:xfrm>
            <a:off x="2396324" y="15444531"/>
            <a:ext cx="6552426" cy="2966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67DF66-0912-6AD5-CCB1-D194CC737AF3}"/>
              </a:ext>
            </a:extLst>
          </p:cNvPr>
          <p:cNvSpPr txBox="1">
            <a:spLocks/>
          </p:cNvSpPr>
          <p:nvPr/>
        </p:nvSpPr>
        <p:spPr>
          <a:xfrm>
            <a:off x="2741904" y="15650666"/>
            <a:ext cx="59841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Extreme</a:t>
            </a:r>
            <a:r>
              <a:rPr lang="en-GB" sz="3200" dirty="0">
                <a:solidFill>
                  <a:srgbClr val="FF0000"/>
                </a:solidFill>
              </a:rPr>
              <a:t>:</a:t>
            </a:r>
          </a:p>
          <a:p>
            <a:r>
              <a:rPr lang="en-GB" sz="3200" dirty="0"/>
              <a:t>Data scrambled using Cipher Text encryption. </a:t>
            </a:r>
          </a:p>
          <a:p>
            <a:r>
              <a:rPr lang="en-GB" sz="3200" dirty="0"/>
              <a:t>A-&gt; @</a:t>
            </a:r>
          </a:p>
          <a:p>
            <a:r>
              <a:rPr lang="en-GB" sz="3200" dirty="0" err="1"/>
              <a:t>i</a:t>
            </a:r>
            <a:r>
              <a:rPr lang="en-GB" sz="3200" dirty="0"/>
              <a:t>-&gt;!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9A8DD5-D682-3BB9-CA5F-A1F19278D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9" y="9139108"/>
            <a:ext cx="5658640" cy="19243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6E9C62-B0CC-B489-591A-4FFCD691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688" y="13296071"/>
            <a:ext cx="5725324" cy="1924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457E65-5E3E-19A8-3CE8-731B75BEF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688" y="18664386"/>
            <a:ext cx="5820587" cy="1962424"/>
          </a:xfrm>
          <a:prstGeom prst="rect">
            <a:avLst/>
          </a:prstGeom>
        </p:spPr>
      </p:pic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B06FF113-5834-7E0C-C1C4-15E63F830B59}"/>
              </a:ext>
            </a:extLst>
          </p:cNvPr>
          <p:cNvSpPr/>
          <p:nvPr/>
        </p:nvSpPr>
        <p:spPr>
          <a:xfrm rot="1567817">
            <a:off x="21294405" y="12732091"/>
            <a:ext cx="4958165" cy="4397318"/>
          </a:xfrm>
          <a:prstGeom prst="foldedCorne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tx1"/>
                </a:solidFill>
              </a:rPr>
              <a:t>Forgetful?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tx1"/>
                </a:solidFill>
              </a:rPr>
              <a:t>Need to take Notes?</a:t>
            </a:r>
          </a:p>
          <a:p>
            <a:endParaRPr lang="en-GB" sz="4000" dirty="0">
              <a:solidFill>
                <a:schemeClr val="tx1"/>
              </a:solidFill>
            </a:endParaRPr>
          </a:p>
          <a:p>
            <a:pPr algn="ctr"/>
            <a:r>
              <a:rPr lang="en-GB" sz="4000" dirty="0">
                <a:solidFill>
                  <a:schemeClr val="tx1"/>
                </a:solidFill>
              </a:rPr>
              <a:t>Keep Password Hints in one Place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25B05-91FC-DB26-2B66-94D4F689BB9A}"/>
              </a:ext>
            </a:extLst>
          </p:cNvPr>
          <p:cNvSpPr txBox="1"/>
          <p:nvPr/>
        </p:nvSpPr>
        <p:spPr>
          <a:xfrm>
            <a:off x="12838946" y="9193122"/>
            <a:ext cx="5895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One Place for EVERYTHING</a:t>
            </a:r>
          </a:p>
          <a:p>
            <a:endParaRPr lang="en-GB" sz="3600" dirty="0"/>
          </a:p>
          <a:p>
            <a:r>
              <a:rPr lang="en-GB" sz="3600" dirty="0"/>
              <a:t>User Can access website via icons like:</a:t>
            </a:r>
          </a:p>
        </p:txBody>
      </p:sp>
      <p:pic>
        <p:nvPicPr>
          <p:cNvPr id="35" name="Picture 34" descr="A logo of a camera&#10;&#10;Description automatically generated">
            <a:extLst>
              <a:ext uri="{FF2B5EF4-FFF2-40B4-BE49-F238E27FC236}">
                <a16:creationId xmlns:a16="http://schemas.microsoft.com/office/drawing/2014/main" id="{077CEABE-A5B7-FB55-05FB-1C4DFDD45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439" y="11552533"/>
            <a:ext cx="1594573" cy="1594573"/>
          </a:xfrm>
          <a:prstGeom prst="rect">
            <a:avLst/>
          </a:prstGeom>
        </p:spPr>
      </p:pic>
      <p:pic>
        <p:nvPicPr>
          <p:cNvPr id="37" name="Picture 36" descr="A colorful logo with a black background&#10;&#10;Description automatically generated">
            <a:extLst>
              <a:ext uri="{FF2B5EF4-FFF2-40B4-BE49-F238E27FC236}">
                <a16:creationId xmlns:a16="http://schemas.microsoft.com/office/drawing/2014/main" id="{5F4D34D0-A3DB-2A8F-72B9-4432A3E970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04" y="11764211"/>
            <a:ext cx="1569250" cy="11712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D9F7D8-E97D-A728-CB32-9A3B2887FBA5}"/>
              </a:ext>
            </a:extLst>
          </p:cNvPr>
          <p:cNvSpPr txBox="1"/>
          <p:nvPr/>
        </p:nvSpPr>
        <p:spPr>
          <a:xfrm rot="17286623">
            <a:off x="23972214" y="15588504"/>
            <a:ext cx="6937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Hints are sent to a Database and only accessible via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9A702-AE00-9921-81B2-F7C8A30DA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17"/>
          <a:stretch/>
        </p:blipFill>
        <p:spPr>
          <a:xfrm>
            <a:off x="2420124" y="984656"/>
            <a:ext cx="1689496" cy="20553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CCB6FA-4DA7-4896-8194-A1984B1A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52" y="421612"/>
            <a:ext cx="21066982" cy="360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D4FD63-2304-8505-7837-520CE5E8E787}"/>
              </a:ext>
            </a:extLst>
          </p:cNvPr>
          <p:cNvSpPr txBox="1"/>
          <p:nvPr/>
        </p:nvSpPr>
        <p:spPr>
          <a:xfrm>
            <a:off x="12700617" y="13431493"/>
            <a:ext cx="589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Designed to be as like mobile OS. </a:t>
            </a:r>
          </a:p>
          <a:p>
            <a:r>
              <a:rPr lang="en-GB" sz="3600" dirty="0"/>
              <a:t>Intuitive and Easy to use.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E15DB4D3-3E00-DE7E-3899-44AE8738C8E3}"/>
              </a:ext>
            </a:extLst>
          </p:cNvPr>
          <p:cNvSpPr/>
          <p:nvPr/>
        </p:nvSpPr>
        <p:spPr>
          <a:xfrm>
            <a:off x="10147085" y="16413296"/>
            <a:ext cx="11417150" cy="4076295"/>
          </a:xfrm>
          <a:prstGeom prst="trapezoid">
            <a:avLst/>
          </a:prstGeom>
          <a:gradFill>
            <a:gsLst>
              <a:gs pos="0">
                <a:srgbClr val="FAB0EF"/>
              </a:gs>
              <a:gs pos="15000">
                <a:srgbClr val="F68EE6"/>
              </a:gs>
              <a:gs pos="78000">
                <a:srgbClr val="F16BDD"/>
              </a:gs>
              <a:gs pos="53000">
                <a:srgbClr val="E725CB"/>
              </a:gs>
              <a:gs pos="100000">
                <a:srgbClr val="FAB0EF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A1171E-9189-6AA2-DFF0-4B244661090D}"/>
              </a:ext>
            </a:extLst>
          </p:cNvPr>
          <p:cNvSpPr txBox="1"/>
          <p:nvPr/>
        </p:nvSpPr>
        <p:spPr>
          <a:xfrm>
            <a:off x="14871695" y="16414635"/>
            <a:ext cx="3187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Database</a:t>
            </a: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18EF0DE6-93BC-9EF1-DEA5-A88DBB02BDBF}"/>
              </a:ext>
            </a:extLst>
          </p:cNvPr>
          <p:cNvSpPr/>
          <p:nvPr/>
        </p:nvSpPr>
        <p:spPr>
          <a:xfrm rot="11169043">
            <a:off x="20358221" y="17031809"/>
            <a:ext cx="5075538" cy="3014520"/>
          </a:xfrm>
          <a:prstGeom prst="bent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876F9150-2148-DBD0-A747-32CAD871CC0C}"/>
              </a:ext>
            </a:extLst>
          </p:cNvPr>
          <p:cNvSpPr/>
          <p:nvPr/>
        </p:nvSpPr>
        <p:spPr>
          <a:xfrm>
            <a:off x="15970141" y="17067049"/>
            <a:ext cx="4200346" cy="3146827"/>
          </a:xfrm>
          <a:prstGeom prst="clou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Data Is saved and retrieved by Unique User ID that is allocated to each user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AA9F40DD-538B-68A0-33F2-0C8C8DB553BF}"/>
              </a:ext>
            </a:extLst>
          </p:cNvPr>
          <p:cNvSpPr/>
          <p:nvPr/>
        </p:nvSpPr>
        <p:spPr>
          <a:xfrm>
            <a:off x="11249971" y="17050659"/>
            <a:ext cx="4200346" cy="3146827"/>
          </a:xfrm>
          <a:prstGeom prst="clou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Each user inputs website name and hint. Can be called via Object 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F9FF92-DE69-ECA6-40F0-3D4068AE1C23}"/>
              </a:ext>
            </a:extLst>
          </p:cNvPr>
          <p:cNvSpPr txBox="1"/>
          <p:nvPr/>
        </p:nvSpPr>
        <p:spPr>
          <a:xfrm>
            <a:off x="27560588" y="20531441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Background Designed By Freepik</a:t>
            </a:r>
          </a:p>
        </p:txBody>
      </p:sp>
    </p:spTree>
    <p:extLst>
      <p:ext uri="{BB962C8B-B14F-4D97-AF65-F5344CB8AC3E}">
        <p14:creationId xmlns:p14="http://schemas.microsoft.com/office/powerpoint/2010/main" val="2283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3530F9ADBD1D48AC3974C37B1F16E8" ma:contentTypeVersion="24" ma:contentTypeDescription="Create a new document." ma:contentTypeScope="" ma:versionID="70394ba201040ca3d815e3c4f7012274">
  <xsd:schema xmlns:xsd="http://www.w3.org/2001/XMLSchema" xmlns:xs="http://www.w3.org/2001/XMLSchema" xmlns:p="http://schemas.microsoft.com/office/2006/metadata/properties" xmlns:ns3="72339acb-e8cc-4142-9dab-9dca3e7dada8" xmlns:ns4="dc781de3-bafc-4db7-a392-5d8a9e9bc0f5" targetNamespace="http://schemas.microsoft.com/office/2006/metadata/properties" ma:root="true" ma:fieldsID="d0d4fd1207dbf170f06c018f7c6b1e9a" ns3:_="" ns4:_="">
    <xsd:import namespace="72339acb-e8cc-4142-9dab-9dca3e7dada8"/>
    <xsd:import namespace="dc781de3-bafc-4db7-a392-5d8a9e9bc0f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339acb-e8cc-4142-9dab-9dca3e7dada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81de3-bafc-4db7-a392-5d8a9e9bc0f5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8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9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0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1" nillable="true" ma:displayName="Self_Registration_Enabled" ma:internalName="Self_Registration_Enabled">
      <xsd:simpleType>
        <xsd:restriction base="dms:Boolean"/>
      </xsd:simpleType>
    </xsd:element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4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6" nillable="true" ma:displayName="MediaServiceLocation" ma:internalName="MediaServiceLocation" ma:readOnly="true">
      <xsd:simpleType>
        <xsd:restriction base="dms:Text"/>
      </xsd:simpleType>
    </xsd:element>
    <xsd:element name="MediaServiceOCR" ma:index="2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dc781de3-bafc-4db7-a392-5d8a9e9bc0f5" xsi:nil="true"/>
    <Invited_Students xmlns="dc781de3-bafc-4db7-a392-5d8a9e9bc0f5" xsi:nil="true"/>
    <FolderType xmlns="dc781de3-bafc-4db7-a392-5d8a9e9bc0f5" xsi:nil="true"/>
    <Owner xmlns="dc781de3-bafc-4db7-a392-5d8a9e9bc0f5">
      <UserInfo>
        <DisplayName/>
        <AccountId xsi:nil="true"/>
        <AccountType/>
      </UserInfo>
    </Owner>
    <AppVersion xmlns="dc781de3-bafc-4db7-a392-5d8a9e9bc0f5" xsi:nil="true"/>
    <DefaultSectionNames xmlns="dc781de3-bafc-4db7-a392-5d8a9e9bc0f5" xsi:nil="true"/>
    <Teachers xmlns="dc781de3-bafc-4db7-a392-5d8a9e9bc0f5">
      <UserInfo>
        <DisplayName/>
        <AccountId xsi:nil="true"/>
        <AccountType/>
      </UserInfo>
    </Teachers>
    <Students xmlns="dc781de3-bafc-4db7-a392-5d8a9e9bc0f5">
      <UserInfo>
        <DisplayName/>
        <AccountId xsi:nil="true"/>
        <AccountType/>
      </UserInfo>
    </Students>
    <Student_Groups xmlns="dc781de3-bafc-4db7-a392-5d8a9e9bc0f5">
      <UserInfo>
        <DisplayName/>
        <AccountId xsi:nil="true"/>
        <AccountType/>
      </UserInfo>
    </Student_Groups>
    <Invited_Teachers xmlns="dc781de3-bafc-4db7-a392-5d8a9e9bc0f5" xsi:nil="true"/>
    <Self_Registration_Enabled xmlns="dc781de3-bafc-4db7-a392-5d8a9e9bc0f5" xsi:nil="true"/>
  </documentManagement>
</p:properties>
</file>

<file path=customXml/itemProps1.xml><?xml version="1.0" encoding="utf-8"?>
<ds:datastoreItem xmlns:ds="http://schemas.openxmlformats.org/officeDocument/2006/customXml" ds:itemID="{6D556809-3C50-4FFA-808E-E6B975D925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339acb-e8cc-4142-9dab-9dca3e7dada8"/>
    <ds:schemaRef ds:uri="dc781de3-bafc-4db7-a392-5d8a9e9bc0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E91343-FC66-4181-B87C-9673093321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338919-CAB7-4AC9-BE2B-610C7C37C733}">
  <ds:schemaRefs>
    <ds:schemaRef ds:uri="72339acb-e8cc-4142-9dab-9dca3e7dada8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dcmitype/"/>
    <ds:schemaRef ds:uri="dc781de3-bafc-4db7-a392-5d8a9e9bc0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1441</TotalTime>
  <Words>174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Cracked Johnnie</vt:lpstr>
      <vt:lpstr>Office 2013 - 2022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Truscott</dc:creator>
  <cp:lastModifiedBy>(s) Nikodem Drabik</cp:lastModifiedBy>
  <cp:revision>21</cp:revision>
  <dcterms:created xsi:type="dcterms:W3CDTF">2021-02-16T17:14:33Z</dcterms:created>
  <dcterms:modified xsi:type="dcterms:W3CDTF">2024-04-17T20:16:53Z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0x010100183530F9ADBD1D48AC3974C37B1F16E8</vt:lpwstr>
  </property>
</Properties>
</file>